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9"/>
    <p:sldId id="257" r:id="rId30"/>
    <p:sldId id="258" r:id="rId31"/>
    <p:sldId id="259" r:id="rId32"/>
    <p:sldId id="260" r:id="rId33"/>
    <p:sldId id="261" r:id="rId3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Montserrat" charset="1" panose="00000500000000000000"/>
      <p:regular r:id="rId10"/>
    </p:embeddedFont>
    <p:embeddedFont>
      <p:font typeface="Montserrat Bold" charset="1" panose="00000800000000000000"/>
      <p:regular r:id="rId11"/>
    </p:embeddedFont>
    <p:embeddedFont>
      <p:font typeface="Montserrat Italics" charset="1" panose="00000500000000000000"/>
      <p:regular r:id="rId12"/>
    </p:embeddedFont>
    <p:embeddedFont>
      <p:font typeface="Montserrat Bold Italics" charset="1" panose="00000800000000000000"/>
      <p:regular r:id="rId13"/>
    </p:embeddedFont>
    <p:embeddedFont>
      <p:font typeface="Montserrat Thin" charset="1" panose="00000300000000000000"/>
      <p:regular r:id="rId14"/>
    </p:embeddedFont>
    <p:embeddedFont>
      <p:font typeface="Montserrat Thin Italics" charset="1" panose="00000300000000000000"/>
      <p:regular r:id="rId15"/>
    </p:embeddedFont>
    <p:embeddedFont>
      <p:font typeface="Montserrat Extra-Light" charset="1" panose="00000300000000000000"/>
      <p:regular r:id="rId16"/>
    </p:embeddedFont>
    <p:embeddedFont>
      <p:font typeface="Montserrat Extra-Light Italics" charset="1" panose="00000300000000000000"/>
      <p:regular r:id="rId17"/>
    </p:embeddedFont>
    <p:embeddedFont>
      <p:font typeface="Montserrat Light" charset="1" panose="00000400000000000000"/>
      <p:regular r:id="rId18"/>
    </p:embeddedFont>
    <p:embeddedFont>
      <p:font typeface="Montserrat Light Italics" charset="1" panose="00000400000000000000"/>
      <p:regular r:id="rId19"/>
    </p:embeddedFont>
    <p:embeddedFont>
      <p:font typeface="Montserrat Medium" charset="1" panose="00000600000000000000"/>
      <p:regular r:id="rId20"/>
    </p:embeddedFont>
    <p:embeddedFont>
      <p:font typeface="Montserrat Medium Italics" charset="1" panose="00000600000000000000"/>
      <p:regular r:id="rId21"/>
    </p:embeddedFont>
    <p:embeddedFont>
      <p:font typeface="Montserrat Semi-Bold" charset="1" panose="00000700000000000000"/>
      <p:regular r:id="rId22"/>
    </p:embeddedFont>
    <p:embeddedFont>
      <p:font typeface="Montserrat Semi-Bold Italics" charset="1" panose="00000700000000000000"/>
      <p:regular r:id="rId23"/>
    </p:embeddedFont>
    <p:embeddedFont>
      <p:font typeface="Montserrat Ultra-Bold" charset="1" panose="00000900000000000000"/>
      <p:regular r:id="rId24"/>
    </p:embeddedFont>
    <p:embeddedFont>
      <p:font typeface="Montserrat Ultra-Bold Italics" charset="1" panose="00000900000000000000"/>
      <p:regular r:id="rId25"/>
    </p:embeddedFont>
    <p:embeddedFont>
      <p:font typeface="Montserrat Heavy" charset="1" panose="00000A00000000000000"/>
      <p:regular r:id="rId26"/>
    </p:embeddedFont>
    <p:embeddedFont>
      <p:font typeface="Montserrat Heavy Italics" charset="1" panose="00000A00000000000000"/>
      <p:regular r:id="rId27"/>
    </p:embeddedFont>
    <p:embeddedFont>
      <p:font typeface="Bryndan Write" charset="1" panose="0200050300000000000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slides/slide1.xml" Type="http://schemas.openxmlformats.org/officeDocument/2006/relationships/slide"/><Relationship Id="rId3" Target="viewProps.xml" Type="http://schemas.openxmlformats.org/officeDocument/2006/relationships/viewProps"/><Relationship Id="rId30" Target="slides/slide2.xml" Type="http://schemas.openxmlformats.org/officeDocument/2006/relationships/slide"/><Relationship Id="rId31" Target="slides/slide3.xml" Type="http://schemas.openxmlformats.org/officeDocument/2006/relationships/slide"/><Relationship Id="rId32" Target="slides/slide4.xml" Type="http://schemas.openxmlformats.org/officeDocument/2006/relationships/slide"/><Relationship Id="rId33" Target="slides/slide5.xml" Type="http://schemas.openxmlformats.org/officeDocument/2006/relationships/slide"/><Relationship Id="rId34" Target="slides/slide6.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jpeg>
</file>

<file path=ppt/media/image27.jpeg>
</file>

<file path=ppt/media/image28.png>
</file>

<file path=ppt/media/image29.svg>
</file>

<file path=ppt/media/image3.png>
</file>

<file path=ppt/media/image30.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svg" Type="http://schemas.openxmlformats.org/officeDocument/2006/relationships/image"/><Relationship Id="rId12" Target="../media/image11.png" Type="http://schemas.openxmlformats.org/officeDocument/2006/relationships/image"/><Relationship Id="rId13" Target="../media/image1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16" Target="../media/image15.png" Type="http://schemas.openxmlformats.org/officeDocument/2006/relationships/image"/><Relationship Id="rId17" Target="../media/image16.svg" Type="http://schemas.openxmlformats.org/officeDocument/2006/relationships/image"/><Relationship Id="rId18" Target="../media/image17.png" Type="http://schemas.openxmlformats.org/officeDocument/2006/relationships/image"/><Relationship Id="rId19" Target="../media/image18.svg" Type="http://schemas.openxmlformats.org/officeDocument/2006/relationships/image"/><Relationship Id="rId2" Target="../media/image1.png" Type="http://schemas.openxmlformats.org/officeDocument/2006/relationships/image"/><Relationship Id="rId20" Target="../media/image19.png" Type="http://schemas.openxmlformats.org/officeDocument/2006/relationships/image"/><Relationship Id="rId21" Target="../media/image20.svg" Type="http://schemas.openxmlformats.org/officeDocument/2006/relationships/image"/><Relationship Id="rId22" Target="../media/image21.png" Type="http://schemas.openxmlformats.org/officeDocument/2006/relationships/image"/><Relationship Id="rId23" Target="../media/image22.svg" Type="http://schemas.openxmlformats.org/officeDocument/2006/relationships/image"/><Relationship Id="rId24" Target="../media/image23.png" Type="http://schemas.openxmlformats.org/officeDocument/2006/relationships/image"/><Relationship Id="rId25" Target="../media/image24.sv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5.png" Type="http://schemas.openxmlformats.org/officeDocument/2006/relationships/image"/><Relationship Id="rId4" Target="../media/image2.pn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 Id="rId7" Target="../media/image21.png" Type="http://schemas.openxmlformats.org/officeDocument/2006/relationships/image"/><Relationship Id="rId8" Target="../media/image22.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6.jpeg" Type="http://schemas.openxmlformats.org/officeDocument/2006/relationships/image"/><Relationship Id="rId4" Target="../media/image13.png" Type="http://schemas.openxmlformats.org/officeDocument/2006/relationships/image"/><Relationship Id="rId5" Target="../media/image14.svg" Type="http://schemas.openxmlformats.org/officeDocument/2006/relationships/image"/><Relationship Id="rId6" Target="../media/image15.png" Type="http://schemas.openxmlformats.org/officeDocument/2006/relationships/image"/><Relationship Id="rId7" Target="../media/image16.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7.jpeg" Type="http://schemas.openxmlformats.org/officeDocument/2006/relationships/image"/><Relationship Id="rId4" Target="../media/image28.png" Type="http://schemas.openxmlformats.org/officeDocument/2006/relationships/image"/><Relationship Id="rId5" Target="../media/image29.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0.pn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21.png" Type="http://schemas.openxmlformats.org/officeDocument/2006/relationships/image"/><Relationship Id="rId9" Target="../media/image22.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60000"/>
            </a:blip>
            <a:stretch>
              <a:fillRect l="0" t="-20816" r="-3049" b="-20007"/>
            </a:stretch>
          </a:blipFill>
        </p:spPr>
      </p:sp>
      <p:sp>
        <p:nvSpPr>
          <p:cNvPr name="Freeform 3" id="3"/>
          <p:cNvSpPr/>
          <p:nvPr/>
        </p:nvSpPr>
        <p:spPr>
          <a:xfrm flipH="false" flipV="false" rot="0">
            <a:off x="-731453" y="1571878"/>
            <a:ext cx="19750906" cy="7143244"/>
          </a:xfrm>
          <a:custGeom>
            <a:avLst/>
            <a:gdLst/>
            <a:ahLst/>
            <a:cxnLst/>
            <a:rect r="r" b="b" t="t" l="l"/>
            <a:pathLst>
              <a:path h="7143244" w="19750906">
                <a:moveTo>
                  <a:pt x="0" y="0"/>
                </a:moveTo>
                <a:lnTo>
                  <a:pt x="19750906" y="0"/>
                </a:lnTo>
                <a:lnTo>
                  <a:pt x="19750906" y="7143244"/>
                </a:lnTo>
                <a:lnTo>
                  <a:pt x="0" y="7143244"/>
                </a:lnTo>
                <a:lnTo>
                  <a:pt x="0" y="0"/>
                </a:lnTo>
                <a:close/>
              </a:path>
            </a:pathLst>
          </a:custGeom>
          <a:blipFill>
            <a:blip r:embed="rId3"/>
            <a:stretch>
              <a:fillRect l="0" t="0" r="0" b="0"/>
            </a:stretch>
          </a:blipFill>
        </p:spPr>
      </p:sp>
      <p:sp>
        <p:nvSpPr>
          <p:cNvPr name="Freeform 4" id="4"/>
          <p:cNvSpPr/>
          <p:nvPr/>
        </p:nvSpPr>
        <p:spPr>
          <a:xfrm flipH="false" flipV="false" rot="2216375">
            <a:off x="6338587" y="3332688"/>
            <a:ext cx="5936007" cy="5104966"/>
          </a:xfrm>
          <a:custGeom>
            <a:avLst/>
            <a:gdLst/>
            <a:ahLst/>
            <a:cxnLst/>
            <a:rect r="r" b="b" t="t" l="l"/>
            <a:pathLst>
              <a:path h="5104966" w="5936007">
                <a:moveTo>
                  <a:pt x="0" y="0"/>
                </a:moveTo>
                <a:lnTo>
                  <a:pt x="5936007" y="0"/>
                </a:lnTo>
                <a:lnTo>
                  <a:pt x="5936007" y="5104966"/>
                </a:lnTo>
                <a:lnTo>
                  <a:pt x="0" y="510496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5529030" y="2510422"/>
            <a:ext cx="7229940" cy="4994290"/>
          </a:xfrm>
          <a:prstGeom prst="rect">
            <a:avLst/>
          </a:prstGeom>
        </p:spPr>
        <p:txBody>
          <a:bodyPr anchor="t" rtlCol="false" tIns="0" lIns="0" bIns="0" rIns="0">
            <a:spAutoFit/>
          </a:bodyPr>
          <a:lstStyle/>
          <a:p>
            <a:pPr algn="ctr">
              <a:lnSpc>
                <a:spcPts val="12557"/>
              </a:lnSpc>
            </a:pPr>
            <a:r>
              <a:rPr lang="en-US" sz="13218">
                <a:solidFill>
                  <a:srgbClr val="000000"/>
                </a:solidFill>
                <a:latin typeface="Bryndan Write Bold"/>
              </a:rPr>
              <a:t>Sarcasm detection using NLP</a:t>
            </a:r>
          </a:p>
        </p:txBody>
      </p:sp>
      <p:sp>
        <p:nvSpPr>
          <p:cNvPr name="Freeform 6" id="6"/>
          <p:cNvSpPr/>
          <p:nvPr/>
        </p:nvSpPr>
        <p:spPr>
          <a:xfrm flipH="false" flipV="false" rot="-7071524">
            <a:off x="3896019" y="6110207"/>
            <a:ext cx="1890776" cy="1200643"/>
          </a:xfrm>
          <a:custGeom>
            <a:avLst/>
            <a:gdLst/>
            <a:ahLst/>
            <a:cxnLst/>
            <a:rect r="r" b="b" t="t" l="l"/>
            <a:pathLst>
              <a:path h="1200643" w="1890776">
                <a:moveTo>
                  <a:pt x="0" y="0"/>
                </a:moveTo>
                <a:lnTo>
                  <a:pt x="1890776" y="0"/>
                </a:lnTo>
                <a:lnTo>
                  <a:pt x="1890776" y="1200643"/>
                </a:lnTo>
                <a:lnTo>
                  <a:pt x="0" y="120064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3940469">
            <a:off x="12074896" y="3002691"/>
            <a:ext cx="1890776" cy="1200643"/>
          </a:xfrm>
          <a:custGeom>
            <a:avLst/>
            <a:gdLst/>
            <a:ahLst/>
            <a:cxnLst/>
            <a:rect r="r" b="b" t="t" l="l"/>
            <a:pathLst>
              <a:path h="1200643" w="1890776">
                <a:moveTo>
                  <a:pt x="0" y="0"/>
                </a:moveTo>
                <a:lnTo>
                  <a:pt x="1890776" y="0"/>
                </a:lnTo>
                <a:lnTo>
                  <a:pt x="1890776" y="1200643"/>
                </a:lnTo>
                <a:lnTo>
                  <a:pt x="0" y="120064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12402305" y="6990300"/>
            <a:ext cx="749536" cy="952066"/>
          </a:xfrm>
          <a:custGeom>
            <a:avLst/>
            <a:gdLst/>
            <a:ahLst/>
            <a:cxnLst/>
            <a:rect r="r" b="b" t="t" l="l"/>
            <a:pathLst>
              <a:path h="952066" w="749536">
                <a:moveTo>
                  <a:pt x="0" y="0"/>
                </a:moveTo>
                <a:lnTo>
                  <a:pt x="749535" y="0"/>
                </a:lnTo>
                <a:lnTo>
                  <a:pt x="749535" y="952066"/>
                </a:lnTo>
                <a:lnTo>
                  <a:pt x="0" y="95206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9" id="9"/>
          <p:cNvSpPr/>
          <p:nvPr/>
        </p:nvSpPr>
        <p:spPr>
          <a:xfrm flipH="false" flipV="false" rot="0">
            <a:off x="12907953" y="7815778"/>
            <a:ext cx="473665" cy="601653"/>
          </a:xfrm>
          <a:custGeom>
            <a:avLst/>
            <a:gdLst/>
            <a:ahLst/>
            <a:cxnLst/>
            <a:rect r="r" b="b" t="t" l="l"/>
            <a:pathLst>
              <a:path h="601653" w="473665">
                <a:moveTo>
                  <a:pt x="0" y="0"/>
                </a:moveTo>
                <a:lnTo>
                  <a:pt x="473665" y="0"/>
                </a:lnTo>
                <a:lnTo>
                  <a:pt x="473665" y="601653"/>
                </a:lnTo>
                <a:lnTo>
                  <a:pt x="0" y="60165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0" id="10"/>
          <p:cNvSpPr/>
          <p:nvPr/>
        </p:nvSpPr>
        <p:spPr>
          <a:xfrm flipH="false" flipV="false" rot="2225019">
            <a:off x="1510424" y="1727017"/>
            <a:ext cx="945645" cy="890626"/>
          </a:xfrm>
          <a:custGeom>
            <a:avLst/>
            <a:gdLst/>
            <a:ahLst/>
            <a:cxnLst/>
            <a:rect r="r" b="b" t="t" l="l"/>
            <a:pathLst>
              <a:path h="890626" w="945645">
                <a:moveTo>
                  <a:pt x="0" y="0"/>
                </a:moveTo>
                <a:lnTo>
                  <a:pt x="945646" y="0"/>
                </a:lnTo>
                <a:lnTo>
                  <a:pt x="945646" y="890626"/>
                </a:lnTo>
                <a:lnTo>
                  <a:pt x="0" y="890626"/>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1" id="11"/>
          <p:cNvSpPr/>
          <p:nvPr/>
        </p:nvSpPr>
        <p:spPr>
          <a:xfrm flipH="false" flipV="false" rot="0">
            <a:off x="966975" y="8200599"/>
            <a:ext cx="4080399" cy="2784873"/>
          </a:xfrm>
          <a:custGeom>
            <a:avLst/>
            <a:gdLst/>
            <a:ahLst/>
            <a:cxnLst/>
            <a:rect r="r" b="b" t="t" l="l"/>
            <a:pathLst>
              <a:path h="2784873" w="4080399">
                <a:moveTo>
                  <a:pt x="0" y="0"/>
                </a:moveTo>
                <a:lnTo>
                  <a:pt x="4080400" y="0"/>
                </a:lnTo>
                <a:lnTo>
                  <a:pt x="4080400" y="2784873"/>
                </a:lnTo>
                <a:lnTo>
                  <a:pt x="0" y="2784873"/>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2" id="12"/>
          <p:cNvSpPr/>
          <p:nvPr/>
        </p:nvSpPr>
        <p:spPr>
          <a:xfrm flipH="false" flipV="false" rot="0">
            <a:off x="15261551" y="1531976"/>
            <a:ext cx="3757902" cy="922394"/>
          </a:xfrm>
          <a:custGeom>
            <a:avLst/>
            <a:gdLst/>
            <a:ahLst/>
            <a:cxnLst/>
            <a:rect r="r" b="b" t="t" l="l"/>
            <a:pathLst>
              <a:path h="922394" w="3757902">
                <a:moveTo>
                  <a:pt x="0" y="0"/>
                </a:moveTo>
                <a:lnTo>
                  <a:pt x="3757902" y="0"/>
                </a:lnTo>
                <a:lnTo>
                  <a:pt x="3757902" y="922394"/>
                </a:lnTo>
                <a:lnTo>
                  <a:pt x="0" y="922394"/>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3" id="13"/>
          <p:cNvSpPr/>
          <p:nvPr/>
        </p:nvSpPr>
        <p:spPr>
          <a:xfrm flipH="false" flipV="false" rot="0">
            <a:off x="1337535" y="3963658"/>
            <a:ext cx="1669640" cy="1897318"/>
          </a:xfrm>
          <a:custGeom>
            <a:avLst/>
            <a:gdLst/>
            <a:ahLst/>
            <a:cxnLst/>
            <a:rect r="r" b="b" t="t" l="l"/>
            <a:pathLst>
              <a:path h="1897318" w="1669640">
                <a:moveTo>
                  <a:pt x="0" y="0"/>
                </a:moveTo>
                <a:lnTo>
                  <a:pt x="1669640" y="0"/>
                </a:lnTo>
                <a:lnTo>
                  <a:pt x="1669640" y="1897318"/>
                </a:lnTo>
                <a:lnTo>
                  <a:pt x="0" y="1897318"/>
                </a:lnTo>
                <a:lnTo>
                  <a:pt x="0"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sp>
        <p:nvSpPr>
          <p:cNvPr name="Freeform 14" id="14"/>
          <p:cNvSpPr/>
          <p:nvPr/>
        </p:nvSpPr>
        <p:spPr>
          <a:xfrm flipH="false" flipV="false" rot="0">
            <a:off x="4065121" y="630103"/>
            <a:ext cx="2670523" cy="1542227"/>
          </a:xfrm>
          <a:custGeom>
            <a:avLst/>
            <a:gdLst/>
            <a:ahLst/>
            <a:cxnLst/>
            <a:rect r="r" b="b" t="t" l="l"/>
            <a:pathLst>
              <a:path h="1542227" w="2670523">
                <a:moveTo>
                  <a:pt x="0" y="0"/>
                </a:moveTo>
                <a:lnTo>
                  <a:pt x="2670524" y="0"/>
                </a:lnTo>
                <a:lnTo>
                  <a:pt x="2670524" y="1542227"/>
                </a:lnTo>
                <a:lnTo>
                  <a:pt x="0" y="1542227"/>
                </a:lnTo>
                <a:lnTo>
                  <a:pt x="0" y="0"/>
                </a:lnTo>
                <a:close/>
              </a:path>
            </a:pathLst>
          </a:custGeom>
          <a:blipFill>
            <a:blip r:embed="rId18">
              <a:extLst>
                <a:ext uri="{96DAC541-7B7A-43D3-8B79-37D633B846F1}">
                  <asvg:svgBlip xmlns:asvg="http://schemas.microsoft.com/office/drawing/2016/SVG/main" r:embed="rId19"/>
                </a:ext>
              </a:extLst>
            </a:blip>
            <a:stretch>
              <a:fillRect l="0" t="0" r="0" b="0"/>
            </a:stretch>
          </a:blipFill>
        </p:spPr>
      </p:sp>
      <p:sp>
        <p:nvSpPr>
          <p:cNvPr name="Freeform 15" id="15"/>
          <p:cNvSpPr/>
          <p:nvPr/>
        </p:nvSpPr>
        <p:spPr>
          <a:xfrm flipH="false" flipV="false" rot="0">
            <a:off x="15141254" y="7815778"/>
            <a:ext cx="3878199" cy="4114800"/>
          </a:xfrm>
          <a:custGeom>
            <a:avLst/>
            <a:gdLst/>
            <a:ahLst/>
            <a:cxnLst/>
            <a:rect r="r" b="b" t="t" l="l"/>
            <a:pathLst>
              <a:path h="4114800" w="3878199">
                <a:moveTo>
                  <a:pt x="0" y="0"/>
                </a:moveTo>
                <a:lnTo>
                  <a:pt x="3878199" y="0"/>
                </a:lnTo>
                <a:lnTo>
                  <a:pt x="3878199" y="4114800"/>
                </a:lnTo>
                <a:lnTo>
                  <a:pt x="0" y="4114800"/>
                </a:lnTo>
                <a:lnTo>
                  <a:pt x="0" y="0"/>
                </a:lnTo>
                <a:close/>
              </a:path>
            </a:pathLst>
          </a:custGeom>
          <a:blipFill>
            <a:blip r:embed="rId20">
              <a:extLst>
                <a:ext uri="{96DAC541-7B7A-43D3-8B79-37D633B846F1}">
                  <asvg:svgBlip xmlns:asvg="http://schemas.microsoft.com/office/drawing/2016/SVG/main" r:embed="rId21"/>
                </a:ext>
              </a:extLst>
            </a:blip>
            <a:stretch>
              <a:fillRect l="0" t="0" r="0" b="0"/>
            </a:stretch>
          </a:blipFill>
        </p:spPr>
      </p:sp>
      <p:sp>
        <p:nvSpPr>
          <p:cNvPr name="Freeform 16" id="16"/>
          <p:cNvSpPr/>
          <p:nvPr/>
        </p:nvSpPr>
        <p:spPr>
          <a:xfrm flipH="false" flipV="false" rot="0">
            <a:off x="10067815" y="828716"/>
            <a:ext cx="2334490" cy="1625654"/>
          </a:xfrm>
          <a:custGeom>
            <a:avLst/>
            <a:gdLst/>
            <a:ahLst/>
            <a:cxnLst/>
            <a:rect r="r" b="b" t="t" l="l"/>
            <a:pathLst>
              <a:path h="1625654" w="2334490">
                <a:moveTo>
                  <a:pt x="0" y="0"/>
                </a:moveTo>
                <a:lnTo>
                  <a:pt x="2334490" y="0"/>
                </a:lnTo>
                <a:lnTo>
                  <a:pt x="2334490" y="1625654"/>
                </a:lnTo>
                <a:lnTo>
                  <a:pt x="0" y="1625654"/>
                </a:lnTo>
                <a:lnTo>
                  <a:pt x="0" y="0"/>
                </a:lnTo>
                <a:close/>
              </a:path>
            </a:pathLst>
          </a:custGeom>
          <a:blipFill>
            <a:blip r:embed="rId22">
              <a:extLst>
                <a:ext uri="{96DAC541-7B7A-43D3-8B79-37D633B846F1}">
                  <asvg:svgBlip xmlns:asvg="http://schemas.microsoft.com/office/drawing/2016/SVG/main" r:embed="rId23"/>
                </a:ext>
              </a:extLst>
            </a:blip>
            <a:stretch>
              <a:fillRect l="0" t="0" r="0" b="0"/>
            </a:stretch>
          </a:blipFill>
        </p:spPr>
      </p:sp>
      <p:sp>
        <p:nvSpPr>
          <p:cNvPr name="Freeform 17" id="17"/>
          <p:cNvSpPr/>
          <p:nvPr/>
        </p:nvSpPr>
        <p:spPr>
          <a:xfrm flipH="false" flipV="false" rot="0">
            <a:off x="17080354" y="3730884"/>
            <a:ext cx="3056045" cy="2979644"/>
          </a:xfrm>
          <a:custGeom>
            <a:avLst/>
            <a:gdLst/>
            <a:ahLst/>
            <a:cxnLst/>
            <a:rect r="r" b="b" t="t" l="l"/>
            <a:pathLst>
              <a:path h="2979644" w="3056045">
                <a:moveTo>
                  <a:pt x="0" y="0"/>
                </a:moveTo>
                <a:lnTo>
                  <a:pt x="3056045" y="0"/>
                </a:lnTo>
                <a:lnTo>
                  <a:pt x="3056045" y="2979645"/>
                </a:lnTo>
                <a:lnTo>
                  <a:pt x="0" y="2979645"/>
                </a:lnTo>
                <a:lnTo>
                  <a:pt x="0" y="0"/>
                </a:lnTo>
                <a:close/>
              </a:path>
            </a:pathLst>
          </a:custGeom>
          <a:blipFill>
            <a:blip r:embed="rId24">
              <a:extLst>
                <a:ext uri="{96DAC541-7B7A-43D3-8B79-37D633B846F1}">
                  <asvg:svgBlip xmlns:asvg="http://schemas.microsoft.com/office/drawing/2016/SVG/main" r:embed="rId25"/>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60000"/>
            </a:blip>
            <a:stretch>
              <a:fillRect l="0" t="-20816" r="-3049" b="-20007"/>
            </a:stretch>
          </a:blipFill>
        </p:spPr>
      </p:sp>
      <p:sp>
        <p:nvSpPr>
          <p:cNvPr name="TextBox 3" id="3"/>
          <p:cNvSpPr txBox="true"/>
          <p:nvPr/>
        </p:nvSpPr>
        <p:spPr>
          <a:xfrm rot="0">
            <a:off x="1576762" y="1553671"/>
            <a:ext cx="7736244" cy="1489075"/>
          </a:xfrm>
          <a:prstGeom prst="rect">
            <a:avLst/>
          </a:prstGeom>
        </p:spPr>
        <p:txBody>
          <a:bodyPr anchor="t" rtlCol="false" tIns="0" lIns="0" bIns="0" rIns="0">
            <a:spAutoFit/>
          </a:bodyPr>
          <a:lstStyle/>
          <a:p>
            <a:pPr>
              <a:lnSpc>
                <a:spcPts val="10699"/>
              </a:lnSpc>
            </a:pPr>
            <a:r>
              <a:rPr lang="en-US" sz="9999">
                <a:solidFill>
                  <a:srgbClr val="000000"/>
                </a:solidFill>
                <a:latin typeface="Bryndan Write"/>
              </a:rPr>
              <a:t>Introduction</a:t>
            </a:r>
          </a:p>
        </p:txBody>
      </p:sp>
      <p:grpSp>
        <p:nvGrpSpPr>
          <p:cNvPr name="Group 4" id="4"/>
          <p:cNvGrpSpPr/>
          <p:nvPr/>
        </p:nvGrpSpPr>
        <p:grpSpPr>
          <a:xfrm rot="0">
            <a:off x="10153910" y="1525096"/>
            <a:ext cx="6867519" cy="6722458"/>
            <a:chOff x="0" y="0"/>
            <a:chExt cx="1689752" cy="1654060"/>
          </a:xfrm>
        </p:grpSpPr>
        <p:sp>
          <p:nvSpPr>
            <p:cNvPr name="Freeform 5" id="5"/>
            <p:cNvSpPr/>
            <p:nvPr/>
          </p:nvSpPr>
          <p:spPr>
            <a:xfrm flipH="false" flipV="false" rot="0">
              <a:off x="0" y="0"/>
              <a:ext cx="1689752" cy="1654060"/>
            </a:xfrm>
            <a:custGeom>
              <a:avLst/>
              <a:gdLst/>
              <a:ahLst/>
              <a:cxnLst/>
              <a:rect r="r" b="b" t="t" l="l"/>
              <a:pathLst>
                <a:path h="1654060" w="1689752">
                  <a:moveTo>
                    <a:pt x="0" y="0"/>
                  </a:moveTo>
                  <a:lnTo>
                    <a:pt x="1689752" y="0"/>
                  </a:lnTo>
                  <a:lnTo>
                    <a:pt x="1689752" y="1654060"/>
                  </a:lnTo>
                  <a:lnTo>
                    <a:pt x="0" y="1654060"/>
                  </a:lnTo>
                  <a:close/>
                </a:path>
              </a:pathLst>
            </a:custGeom>
            <a:solidFill>
              <a:srgbClr val="000000">
                <a:alpha val="0"/>
              </a:srgbClr>
            </a:solidFill>
            <a:ln w="19050" cap="sq">
              <a:solidFill>
                <a:srgbClr val="000000"/>
              </a:solidFill>
              <a:prstDash val="solid"/>
              <a:miter/>
            </a:ln>
          </p:spPr>
        </p:sp>
        <p:sp>
          <p:nvSpPr>
            <p:cNvPr name="TextBox 6" id="6"/>
            <p:cNvSpPr txBox="true"/>
            <p:nvPr/>
          </p:nvSpPr>
          <p:spPr>
            <a:xfrm>
              <a:off x="0" y="-38100"/>
              <a:ext cx="1689752" cy="1692160"/>
            </a:xfrm>
            <a:prstGeom prst="rect">
              <a:avLst/>
            </a:prstGeom>
          </p:spPr>
          <p:txBody>
            <a:bodyPr anchor="ctr" rtlCol="false" tIns="50800" lIns="50800" bIns="50800" rIns="50800"/>
            <a:lstStyle/>
            <a:p>
              <a:pPr algn="ctr">
                <a:lnSpc>
                  <a:spcPts val="3499"/>
                </a:lnSpc>
              </a:pPr>
            </a:p>
          </p:txBody>
        </p:sp>
      </p:grpSp>
      <p:grpSp>
        <p:nvGrpSpPr>
          <p:cNvPr name="Group 7" id="7"/>
          <p:cNvGrpSpPr/>
          <p:nvPr/>
        </p:nvGrpSpPr>
        <p:grpSpPr>
          <a:xfrm rot="0">
            <a:off x="10379782" y="1746196"/>
            <a:ext cx="6415776" cy="6280257"/>
            <a:chOff x="0" y="0"/>
            <a:chExt cx="8554368" cy="8373676"/>
          </a:xfrm>
        </p:grpSpPr>
        <p:pic>
          <p:nvPicPr>
            <p:cNvPr name="Picture 8" id="8"/>
            <p:cNvPicPr>
              <a:picLocks noChangeAspect="true"/>
            </p:cNvPicPr>
            <p:nvPr/>
          </p:nvPicPr>
          <p:blipFill>
            <a:blip r:embed="rId3"/>
            <a:srcRect l="23183" t="0" r="23183" b="0"/>
            <a:stretch>
              <a:fillRect/>
            </a:stretch>
          </p:blipFill>
          <p:spPr>
            <a:xfrm flipH="false" flipV="false">
              <a:off x="0" y="0"/>
              <a:ext cx="8554368" cy="8373676"/>
            </a:xfrm>
            <a:prstGeom prst="rect">
              <a:avLst/>
            </a:prstGeom>
          </p:spPr>
        </p:pic>
      </p:grpSp>
      <p:sp>
        <p:nvSpPr>
          <p:cNvPr name="Freeform 9" id="9"/>
          <p:cNvSpPr/>
          <p:nvPr/>
        </p:nvSpPr>
        <p:spPr>
          <a:xfrm flipH="false" flipV="false" rot="0">
            <a:off x="-731453" y="8805889"/>
            <a:ext cx="19750906" cy="7143244"/>
          </a:xfrm>
          <a:custGeom>
            <a:avLst/>
            <a:gdLst/>
            <a:ahLst/>
            <a:cxnLst/>
            <a:rect r="r" b="b" t="t" l="l"/>
            <a:pathLst>
              <a:path h="7143244" w="19750906">
                <a:moveTo>
                  <a:pt x="0" y="0"/>
                </a:moveTo>
                <a:lnTo>
                  <a:pt x="19750906" y="0"/>
                </a:lnTo>
                <a:lnTo>
                  <a:pt x="19750906" y="7143244"/>
                </a:lnTo>
                <a:lnTo>
                  <a:pt x="0" y="7143244"/>
                </a:lnTo>
                <a:lnTo>
                  <a:pt x="0" y="0"/>
                </a:lnTo>
                <a:close/>
              </a:path>
            </a:pathLst>
          </a:custGeom>
          <a:blipFill>
            <a:blip r:embed="rId4"/>
            <a:stretch>
              <a:fillRect l="0" t="0" r="0" b="0"/>
            </a:stretch>
          </a:blipFill>
        </p:spPr>
      </p:sp>
      <p:sp>
        <p:nvSpPr>
          <p:cNvPr name="Freeform 10" id="10"/>
          <p:cNvSpPr/>
          <p:nvPr/>
        </p:nvSpPr>
        <p:spPr>
          <a:xfrm flipH="false" flipV="false" rot="0">
            <a:off x="1028700" y="573030"/>
            <a:ext cx="749536" cy="952066"/>
          </a:xfrm>
          <a:custGeom>
            <a:avLst/>
            <a:gdLst/>
            <a:ahLst/>
            <a:cxnLst/>
            <a:rect r="r" b="b" t="t" l="l"/>
            <a:pathLst>
              <a:path h="952066" w="749536">
                <a:moveTo>
                  <a:pt x="0" y="0"/>
                </a:moveTo>
                <a:lnTo>
                  <a:pt x="749536" y="0"/>
                </a:lnTo>
                <a:lnTo>
                  <a:pt x="749536" y="952066"/>
                </a:lnTo>
                <a:lnTo>
                  <a:pt x="0" y="95206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0">
            <a:off x="1778236" y="1144543"/>
            <a:ext cx="473665" cy="601653"/>
          </a:xfrm>
          <a:custGeom>
            <a:avLst/>
            <a:gdLst/>
            <a:ahLst/>
            <a:cxnLst/>
            <a:rect r="r" b="b" t="t" l="l"/>
            <a:pathLst>
              <a:path h="601653" w="473665">
                <a:moveTo>
                  <a:pt x="0" y="0"/>
                </a:moveTo>
                <a:lnTo>
                  <a:pt x="473665" y="0"/>
                </a:lnTo>
                <a:lnTo>
                  <a:pt x="473665" y="601653"/>
                </a:lnTo>
                <a:lnTo>
                  <a:pt x="0" y="60165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2" id="12"/>
          <p:cNvSpPr/>
          <p:nvPr/>
        </p:nvSpPr>
        <p:spPr>
          <a:xfrm flipH="false" flipV="false" rot="0">
            <a:off x="9015240" y="6066800"/>
            <a:ext cx="2334490" cy="1625654"/>
          </a:xfrm>
          <a:custGeom>
            <a:avLst/>
            <a:gdLst/>
            <a:ahLst/>
            <a:cxnLst/>
            <a:rect r="r" b="b" t="t" l="l"/>
            <a:pathLst>
              <a:path h="1625654" w="2334490">
                <a:moveTo>
                  <a:pt x="0" y="0"/>
                </a:moveTo>
                <a:lnTo>
                  <a:pt x="2334490" y="0"/>
                </a:lnTo>
                <a:lnTo>
                  <a:pt x="2334490" y="1625654"/>
                </a:lnTo>
                <a:lnTo>
                  <a:pt x="0" y="162565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3" id="13"/>
          <p:cNvSpPr txBox="true"/>
          <p:nvPr/>
        </p:nvSpPr>
        <p:spPr>
          <a:xfrm rot="0">
            <a:off x="418363" y="2521295"/>
            <a:ext cx="9295572" cy="6162675"/>
          </a:xfrm>
          <a:prstGeom prst="rect">
            <a:avLst/>
          </a:prstGeom>
        </p:spPr>
        <p:txBody>
          <a:bodyPr anchor="t" rtlCol="false" tIns="0" lIns="0" bIns="0" rIns="0">
            <a:spAutoFit/>
          </a:bodyPr>
          <a:lstStyle/>
          <a:p>
            <a:pPr>
              <a:lnSpc>
                <a:spcPts val="4425"/>
              </a:lnSpc>
            </a:pPr>
          </a:p>
          <a:p>
            <a:pPr>
              <a:lnSpc>
                <a:spcPts val="4425"/>
              </a:lnSpc>
            </a:pPr>
            <a:r>
              <a:rPr lang="en-US" sz="2500">
                <a:solidFill>
                  <a:srgbClr val="000000"/>
                </a:solidFill>
                <a:latin typeface="Bryndan Write"/>
              </a:rPr>
              <a:t>Sarcasm, that sly, playful friend of irony, has long eluded the grasp of machines. But with the rise of Natural Language Processing (NLP), a new dawn is breaking. We're now equipped with tools to delve into the depths of human communication and finally understand the subtle nuances of sarcasm.</a:t>
            </a:r>
          </a:p>
          <a:p>
            <a:pPr>
              <a:lnSpc>
                <a:spcPts val="4425"/>
              </a:lnSpc>
            </a:pPr>
            <a:r>
              <a:rPr lang="en-US" sz="2500">
                <a:solidFill>
                  <a:srgbClr val="000000"/>
                </a:solidFill>
                <a:latin typeface="Bryndan Write"/>
              </a:rPr>
              <a:t>Imagine a world where machines can decipher the "not really" behind a "great weather, huh?". A world where robots don't take your "loving" punch in the arm literally. This is the promise of sarcasm detection, and NLP is the key.</a:t>
            </a:r>
          </a:p>
          <a:p>
            <a:pPr>
              <a:lnSpc>
                <a:spcPts val="4425"/>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60000"/>
            </a:blip>
            <a:stretch>
              <a:fillRect l="0" t="-20816" r="-3049" b="-20007"/>
            </a:stretch>
          </a:blipFill>
        </p:spPr>
      </p:sp>
      <p:sp>
        <p:nvSpPr>
          <p:cNvPr name="TextBox 3" id="3"/>
          <p:cNvSpPr txBox="true"/>
          <p:nvPr/>
        </p:nvSpPr>
        <p:spPr>
          <a:xfrm rot="0">
            <a:off x="5148768" y="413358"/>
            <a:ext cx="7736244" cy="1489075"/>
          </a:xfrm>
          <a:prstGeom prst="rect">
            <a:avLst/>
          </a:prstGeom>
        </p:spPr>
        <p:txBody>
          <a:bodyPr anchor="t" rtlCol="false" tIns="0" lIns="0" bIns="0" rIns="0">
            <a:spAutoFit/>
          </a:bodyPr>
          <a:lstStyle/>
          <a:p>
            <a:pPr algn="ctr">
              <a:lnSpc>
                <a:spcPts val="10699"/>
              </a:lnSpc>
            </a:pPr>
            <a:r>
              <a:rPr lang="en-US" sz="9999">
                <a:solidFill>
                  <a:srgbClr val="000000"/>
                </a:solidFill>
                <a:latin typeface="Bryndan Write"/>
              </a:rPr>
              <a:t>Abstract</a:t>
            </a:r>
          </a:p>
        </p:txBody>
      </p:sp>
      <p:sp>
        <p:nvSpPr>
          <p:cNvPr name="TextBox 4" id="4"/>
          <p:cNvSpPr txBox="true"/>
          <p:nvPr/>
        </p:nvSpPr>
        <p:spPr>
          <a:xfrm rot="0">
            <a:off x="528194" y="1721457"/>
            <a:ext cx="17255436" cy="4640961"/>
          </a:xfrm>
          <a:prstGeom prst="rect">
            <a:avLst/>
          </a:prstGeom>
        </p:spPr>
        <p:txBody>
          <a:bodyPr anchor="t" rtlCol="false" tIns="0" lIns="0" bIns="0" rIns="0">
            <a:spAutoFit/>
          </a:bodyPr>
          <a:lstStyle/>
          <a:p>
            <a:pPr algn="ctr">
              <a:lnSpc>
                <a:spcPts val="4602"/>
              </a:lnSpc>
            </a:pPr>
            <a:r>
              <a:rPr lang="en-US" sz="2600">
                <a:solidFill>
                  <a:srgbClr val="000000"/>
                </a:solidFill>
                <a:latin typeface="Bryndan Write"/>
              </a:rPr>
              <a:t>The emergence of Natural Language Processing (NLP) offers a new lens to decode the subtleties of sarcasm. This paper explores the complexities of sarcasm detection and the promise that NLP holds in unlocking its secrets. We delve into the linguistic, sentimental, and contextual intricacies that make sarcasm so elusive. We then showcase how NLP techniques, ranging from machine learning to deep learning, are being employed to identify sarcasm markers and bridge the gap between literal and intended meaning. In this study, we aim to minimise the amount of data required to achieve near-optimal performance in sarcasm detection. We employ two datasets composed of concise texts: iSarcasm- tweets and SARC- Reddit post comments. To reduce the size of the training dataset, we implemented a data pruning method. Additionally, we investigate various loss functions.</a:t>
            </a:r>
          </a:p>
        </p:txBody>
      </p:sp>
      <p:sp>
        <p:nvSpPr>
          <p:cNvPr name="Freeform 5" id="5"/>
          <p:cNvSpPr/>
          <p:nvPr/>
        </p:nvSpPr>
        <p:spPr>
          <a:xfrm flipH="false" flipV="false" rot="0">
            <a:off x="-537870" y="6629793"/>
            <a:ext cx="19363740" cy="7796472"/>
          </a:xfrm>
          <a:custGeom>
            <a:avLst/>
            <a:gdLst/>
            <a:ahLst/>
            <a:cxnLst/>
            <a:rect r="r" b="b" t="t" l="l"/>
            <a:pathLst>
              <a:path h="7796472" w="19363740">
                <a:moveTo>
                  <a:pt x="0" y="0"/>
                </a:moveTo>
                <a:lnTo>
                  <a:pt x="19363740" y="0"/>
                </a:lnTo>
                <a:lnTo>
                  <a:pt x="19363740" y="7796472"/>
                </a:lnTo>
                <a:lnTo>
                  <a:pt x="0" y="7796472"/>
                </a:lnTo>
                <a:lnTo>
                  <a:pt x="0" y="0"/>
                </a:lnTo>
                <a:close/>
              </a:path>
            </a:pathLst>
          </a:custGeom>
          <a:blipFill>
            <a:blip r:embed="rId3"/>
            <a:stretch>
              <a:fillRect l="0" t="-65576" r="0" b="0"/>
            </a:stretch>
          </a:blipFill>
        </p:spPr>
      </p:sp>
      <p:sp>
        <p:nvSpPr>
          <p:cNvPr name="AutoShape 6" id="6"/>
          <p:cNvSpPr/>
          <p:nvPr/>
        </p:nvSpPr>
        <p:spPr>
          <a:xfrm flipV="true">
            <a:off x="-2301195" y="6639318"/>
            <a:ext cx="22890391" cy="0"/>
          </a:xfrm>
          <a:prstGeom prst="line">
            <a:avLst/>
          </a:prstGeom>
          <a:ln cap="flat" w="19050">
            <a:solidFill>
              <a:srgbClr val="F1E9E3"/>
            </a:solidFill>
            <a:prstDash val="solid"/>
            <a:headEnd type="none" len="sm" w="sm"/>
            <a:tailEnd type="none" len="sm" w="sm"/>
          </a:ln>
        </p:spPr>
      </p:sp>
      <p:sp>
        <p:nvSpPr>
          <p:cNvPr name="Freeform 7" id="7"/>
          <p:cNvSpPr/>
          <p:nvPr/>
        </p:nvSpPr>
        <p:spPr>
          <a:xfrm flipH="false" flipV="false" rot="0">
            <a:off x="0" y="567503"/>
            <a:ext cx="3757902" cy="922394"/>
          </a:xfrm>
          <a:custGeom>
            <a:avLst/>
            <a:gdLst/>
            <a:ahLst/>
            <a:cxnLst/>
            <a:rect r="r" b="b" t="t" l="l"/>
            <a:pathLst>
              <a:path h="922394" w="3757902">
                <a:moveTo>
                  <a:pt x="0" y="0"/>
                </a:moveTo>
                <a:lnTo>
                  <a:pt x="3757902" y="0"/>
                </a:lnTo>
                <a:lnTo>
                  <a:pt x="3757902" y="922394"/>
                </a:lnTo>
                <a:lnTo>
                  <a:pt x="0" y="92239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16486279" y="291569"/>
            <a:ext cx="1297351" cy="1474263"/>
          </a:xfrm>
          <a:custGeom>
            <a:avLst/>
            <a:gdLst/>
            <a:ahLst/>
            <a:cxnLst/>
            <a:rect r="r" b="b" t="t" l="l"/>
            <a:pathLst>
              <a:path h="1474263" w="1297351">
                <a:moveTo>
                  <a:pt x="0" y="0"/>
                </a:moveTo>
                <a:lnTo>
                  <a:pt x="1297351" y="0"/>
                </a:lnTo>
                <a:lnTo>
                  <a:pt x="1297351" y="1474262"/>
                </a:lnTo>
                <a:lnTo>
                  <a:pt x="0" y="147426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60000"/>
            </a:blip>
            <a:stretch>
              <a:fillRect l="0" t="-20816" r="-3049" b="-20007"/>
            </a:stretch>
          </a:blipFill>
        </p:spPr>
      </p:sp>
      <p:grpSp>
        <p:nvGrpSpPr>
          <p:cNvPr name="Group 3" id="3"/>
          <p:cNvGrpSpPr/>
          <p:nvPr/>
        </p:nvGrpSpPr>
        <p:grpSpPr>
          <a:xfrm rot="0">
            <a:off x="677429" y="2439332"/>
            <a:ext cx="10413192" cy="7264236"/>
            <a:chOff x="0" y="0"/>
            <a:chExt cx="2742569" cy="1913214"/>
          </a:xfrm>
        </p:grpSpPr>
        <p:sp>
          <p:nvSpPr>
            <p:cNvPr name="Freeform 4" id="4"/>
            <p:cNvSpPr/>
            <p:nvPr/>
          </p:nvSpPr>
          <p:spPr>
            <a:xfrm flipH="false" flipV="false" rot="0">
              <a:off x="0" y="0"/>
              <a:ext cx="2742569" cy="1913214"/>
            </a:xfrm>
            <a:custGeom>
              <a:avLst/>
              <a:gdLst/>
              <a:ahLst/>
              <a:cxnLst/>
              <a:rect r="r" b="b" t="t" l="l"/>
              <a:pathLst>
                <a:path h="1913214" w="2742569">
                  <a:moveTo>
                    <a:pt x="18587" y="0"/>
                  </a:moveTo>
                  <a:lnTo>
                    <a:pt x="2723982" y="0"/>
                  </a:lnTo>
                  <a:cubicBezTo>
                    <a:pt x="2728912" y="0"/>
                    <a:pt x="2733640" y="1958"/>
                    <a:pt x="2737125" y="5444"/>
                  </a:cubicBezTo>
                  <a:cubicBezTo>
                    <a:pt x="2740611" y="8930"/>
                    <a:pt x="2742569" y="13657"/>
                    <a:pt x="2742569" y="18587"/>
                  </a:cubicBezTo>
                  <a:lnTo>
                    <a:pt x="2742569" y="1894627"/>
                  </a:lnTo>
                  <a:cubicBezTo>
                    <a:pt x="2742569" y="1899557"/>
                    <a:pt x="2740611" y="1904285"/>
                    <a:pt x="2737125" y="1907770"/>
                  </a:cubicBezTo>
                  <a:cubicBezTo>
                    <a:pt x="2733640" y="1911256"/>
                    <a:pt x="2728912" y="1913214"/>
                    <a:pt x="2723982" y="1913214"/>
                  </a:cubicBezTo>
                  <a:lnTo>
                    <a:pt x="18587" y="1913214"/>
                  </a:lnTo>
                  <a:cubicBezTo>
                    <a:pt x="13657" y="1913214"/>
                    <a:pt x="8930" y="1911256"/>
                    <a:pt x="5444" y="1907770"/>
                  </a:cubicBezTo>
                  <a:cubicBezTo>
                    <a:pt x="1958" y="1904285"/>
                    <a:pt x="0" y="1899557"/>
                    <a:pt x="0" y="1894627"/>
                  </a:cubicBezTo>
                  <a:lnTo>
                    <a:pt x="0" y="18587"/>
                  </a:lnTo>
                  <a:cubicBezTo>
                    <a:pt x="0" y="13657"/>
                    <a:pt x="1958" y="8930"/>
                    <a:pt x="5444" y="5444"/>
                  </a:cubicBezTo>
                  <a:cubicBezTo>
                    <a:pt x="8930" y="1958"/>
                    <a:pt x="13657" y="0"/>
                    <a:pt x="18587" y="0"/>
                  </a:cubicBezTo>
                  <a:close/>
                </a:path>
              </a:pathLst>
            </a:custGeom>
            <a:solidFill>
              <a:srgbClr val="A2AB91"/>
            </a:solidFill>
          </p:spPr>
        </p:sp>
        <p:sp>
          <p:nvSpPr>
            <p:cNvPr name="TextBox 5" id="5"/>
            <p:cNvSpPr txBox="true"/>
            <p:nvPr/>
          </p:nvSpPr>
          <p:spPr>
            <a:xfrm>
              <a:off x="0" y="-104775"/>
              <a:ext cx="2742569" cy="2017989"/>
            </a:xfrm>
            <a:prstGeom prst="rect">
              <a:avLst/>
            </a:prstGeom>
          </p:spPr>
          <p:txBody>
            <a:bodyPr anchor="ctr" rtlCol="false" tIns="50800" lIns="50800" bIns="50800" rIns="50800"/>
            <a:lstStyle/>
            <a:p>
              <a:pPr algn="ctr">
                <a:lnSpc>
                  <a:spcPts val="4759"/>
                </a:lnSpc>
              </a:pPr>
              <a:r>
                <a:rPr lang="en-US" sz="3399">
                  <a:solidFill>
                    <a:srgbClr val="000000"/>
                  </a:solidFill>
                  <a:latin typeface="Bryndan Write"/>
                </a:rPr>
                <a:t>The authors of the paper fine-tuned the sarcasm detection model based on RoBERTa and found that fine-tuning RoBERTa for sentiment classification, without data augmentation and further fine-tuning only on the iSarcasm dataset, achieved the best performance with an F1 score of 0.414. However, this fell short of the RoBERTa model fine-tuned for sarcasm detection by Hercog et al., which utilized a training set comprising iSarcasm and a subset of SARC, achieving a higher F1 score of 0.526 on iSarcasm.</a:t>
              </a:r>
            </a:p>
          </p:txBody>
        </p:sp>
      </p:grpSp>
      <p:grpSp>
        <p:nvGrpSpPr>
          <p:cNvPr name="Group 6" id="6"/>
          <p:cNvGrpSpPr>
            <a:grpSpLocks noChangeAspect="true"/>
          </p:cNvGrpSpPr>
          <p:nvPr/>
        </p:nvGrpSpPr>
        <p:grpSpPr>
          <a:xfrm rot="0">
            <a:off x="11850378" y="1129071"/>
            <a:ext cx="4817315" cy="8028858"/>
            <a:chOff x="0" y="0"/>
            <a:chExt cx="3810000" cy="6350000"/>
          </a:xfrm>
        </p:grpSpPr>
        <p:sp>
          <p:nvSpPr>
            <p:cNvPr name="Freeform 7" id="7"/>
            <p:cNvSpPr/>
            <p:nvPr/>
          </p:nvSpPr>
          <p:spPr>
            <a:xfrm flipH="false" flipV="false" rot="0">
              <a:off x="0" y="0"/>
              <a:ext cx="3810000" cy="6350000"/>
            </a:xfrm>
            <a:custGeom>
              <a:avLst/>
              <a:gdLst/>
              <a:ahLst/>
              <a:cxnLst/>
              <a:rect r="r" b="b" t="t" l="l"/>
              <a:pathLst>
                <a:path h="6350000" w="3810000">
                  <a:moveTo>
                    <a:pt x="2794000" y="6350000"/>
                  </a:moveTo>
                  <a:lnTo>
                    <a:pt x="1016000" y="6350000"/>
                  </a:lnTo>
                  <a:cubicBezTo>
                    <a:pt x="454660" y="6350000"/>
                    <a:pt x="0" y="5895340"/>
                    <a:pt x="0" y="5334000"/>
                  </a:cubicBezTo>
                  <a:lnTo>
                    <a:pt x="0" y="1016000"/>
                  </a:lnTo>
                  <a:cubicBezTo>
                    <a:pt x="0" y="454660"/>
                    <a:pt x="454660" y="0"/>
                    <a:pt x="1016000" y="0"/>
                  </a:cubicBezTo>
                  <a:lnTo>
                    <a:pt x="2794000" y="0"/>
                  </a:lnTo>
                  <a:cubicBezTo>
                    <a:pt x="3355340" y="0"/>
                    <a:pt x="3810000" y="454660"/>
                    <a:pt x="3810000" y="1016000"/>
                  </a:cubicBezTo>
                  <a:lnTo>
                    <a:pt x="3810000" y="5334000"/>
                  </a:lnTo>
                  <a:cubicBezTo>
                    <a:pt x="3810000" y="5895340"/>
                    <a:pt x="3355340" y="6350000"/>
                    <a:pt x="2794000" y="6350000"/>
                  </a:cubicBezTo>
                  <a:close/>
                </a:path>
              </a:pathLst>
            </a:custGeom>
            <a:blipFill>
              <a:blip r:embed="rId3"/>
              <a:stretch>
                <a:fillRect l="-5520" t="0" r="-5520" b="0"/>
              </a:stretch>
            </a:blipFill>
          </p:spPr>
        </p:sp>
        <p:sp>
          <p:nvSpPr>
            <p:cNvPr name="Freeform 8" id="8"/>
            <p:cNvSpPr/>
            <p:nvPr/>
          </p:nvSpPr>
          <p:spPr>
            <a:xfrm flipH="false" flipV="false" rot="0">
              <a:off x="0" y="0"/>
              <a:ext cx="3810000" cy="6350000"/>
            </a:xfrm>
            <a:custGeom>
              <a:avLst/>
              <a:gdLst/>
              <a:ahLst/>
              <a:cxnLst/>
              <a:rect r="r" b="b" t="t" l="l"/>
              <a:pathLst>
                <a:path h="6350000" w="3810000">
                  <a:moveTo>
                    <a:pt x="2794000" y="19050"/>
                  </a:moveTo>
                  <a:cubicBezTo>
                    <a:pt x="3343910" y="19050"/>
                    <a:pt x="3790950" y="466090"/>
                    <a:pt x="3790950" y="1016000"/>
                  </a:cubicBezTo>
                  <a:lnTo>
                    <a:pt x="3790950" y="5334000"/>
                  </a:lnTo>
                  <a:cubicBezTo>
                    <a:pt x="3790950" y="5883910"/>
                    <a:pt x="3343910" y="6330950"/>
                    <a:pt x="2794000" y="6330950"/>
                  </a:cubicBezTo>
                  <a:lnTo>
                    <a:pt x="1016000" y="6330950"/>
                  </a:lnTo>
                  <a:cubicBezTo>
                    <a:pt x="466090" y="6330950"/>
                    <a:pt x="19050" y="5883910"/>
                    <a:pt x="19050" y="5334000"/>
                  </a:cubicBezTo>
                  <a:lnTo>
                    <a:pt x="19050" y="1016000"/>
                  </a:lnTo>
                  <a:cubicBezTo>
                    <a:pt x="19050" y="466090"/>
                    <a:pt x="466090" y="19050"/>
                    <a:pt x="1016000" y="19050"/>
                  </a:cubicBezTo>
                  <a:lnTo>
                    <a:pt x="2794000" y="19050"/>
                  </a:lnTo>
                  <a:moveTo>
                    <a:pt x="2794000" y="0"/>
                  </a:moveTo>
                  <a:lnTo>
                    <a:pt x="1016000" y="0"/>
                  </a:lnTo>
                  <a:cubicBezTo>
                    <a:pt x="454660" y="0"/>
                    <a:pt x="0" y="454660"/>
                    <a:pt x="0" y="1016000"/>
                  </a:cubicBezTo>
                  <a:lnTo>
                    <a:pt x="0" y="5334000"/>
                  </a:lnTo>
                  <a:cubicBezTo>
                    <a:pt x="0" y="5895340"/>
                    <a:pt x="454660" y="6350000"/>
                    <a:pt x="1016000" y="6350000"/>
                  </a:cubicBezTo>
                  <a:lnTo>
                    <a:pt x="2794000" y="6350000"/>
                  </a:lnTo>
                  <a:cubicBezTo>
                    <a:pt x="3355340" y="6350000"/>
                    <a:pt x="3810000" y="5895340"/>
                    <a:pt x="3810000" y="5334000"/>
                  </a:cubicBezTo>
                  <a:lnTo>
                    <a:pt x="3810000" y="1016000"/>
                  </a:lnTo>
                  <a:cubicBezTo>
                    <a:pt x="3810000" y="454660"/>
                    <a:pt x="3355340" y="0"/>
                    <a:pt x="2794000" y="0"/>
                  </a:cubicBezTo>
                  <a:lnTo>
                    <a:pt x="2794000" y="0"/>
                  </a:lnTo>
                  <a:close/>
                </a:path>
              </a:pathLst>
            </a:custGeom>
            <a:solidFill>
              <a:srgbClr val="996A51"/>
            </a:solidFill>
          </p:spPr>
        </p:sp>
      </p:grpSp>
      <p:sp>
        <p:nvSpPr>
          <p:cNvPr name="Freeform 9" id="9"/>
          <p:cNvSpPr/>
          <p:nvPr/>
        </p:nvSpPr>
        <p:spPr>
          <a:xfrm flipH="false" flipV="false" rot="713112">
            <a:off x="10159815" y="1279618"/>
            <a:ext cx="1639169" cy="1702374"/>
          </a:xfrm>
          <a:custGeom>
            <a:avLst/>
            <a:gdLst/>
            <a:ahLst/>
            <a:cxnLst/>
            <a:rect r="r" b="b" t="t" l="l"/>
            <a:pathLst>
              <a:path h="1702374" w="1639169">
                <a:moveTo>
                  <a:pt x="0" y="0"/>
                </a:moveTo>
                <a:lnTo>
                  <a:pt x="1639169" y="0"/>
                </a:lnTo>
                <a:lnTo>
                  <a:pt x="1639169" y="1702374"/>
                </a:lnTo>
                <a:lnTo>
                  <a:pt x="0" y="170237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1028700" y="266449"/>
            <a:ext cx="7490822" cy="1208405"/>
          </a:xfrm>
          <a:prstGeom prst="rect">
            <a:avLst/>
          </a:prstGeom>
        </p:spPr>
        <p:txBody>
          <a:bodyPr anchor="t" rtlCol="false" tIns="0" lIns="0" bIns="0" rIns="0">
            <a:spAutoFit/>
          </a:bodyPr>
          <a:lstStyle/>
          <a:p>
            <a:pPr>
              <a:lnSpc>
                <a:spcPts val="8560"/>
              </a:lnSpc>
            </a:pPr>
            <a:r>
              <a:rPr lang="en-US" sz="8000">
                <a:solidFill>
                  <a:srgbClr val="000000"/>
                </a:solidFill>
                <a:latin typeface="Bryndan Write"/>
              </a:rPr>
              <a:t>Related Work</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60000"/>
            </a:blip>
            <a:stretch>
              <a:fillRect l="0" t="-20816" r="-3049" b="-20007"/>
            </a:stretch>
          </a:blipFill>
        </p:spPr>
      </p:sp>
      <p:grpSp>
        <p:nvGrpSpPr>
          <p:cNvPr name="Group 3" id="3"/>
          <p:cNvGrpSpPr/>
          <p:nvPr/>
        </p:nvGrpSpPr>
        <p:grpSpPr>
          <a:xfrm rot="0">
            <a:off x="10153910" y="1591771"/>
            <a:ext cx="6867519" cy="6722458"/>
            <a:chOff x="0" y="0"/>
            <a:chExt cx="1689752" cy="1654060"/>
          </a:xfrm>
        </p:grpSpPr>
        <p:sp>
          <p:nvSpPr>
            <p:cNvPr name="Freeform 4" id="4"/>
            <p:cNvSpPr/>
            <p:nvPr/>
          </p:nvSpPr>
          <p:spPr>
            <a:xfrm flipH="false" flipV="false" rot="0">
              <a:off x="0" y="0"/>
              <a:ext cx="1689752" cy="1654060"/>
            </a:xfrm>
            <a:custGeom>
              <a:avLst/>
              <a:gdLst/>
              <a:ahLst/>
              <a:cxnLst/>
              <a:rect r="r" b="b" t="t" l="l"/>
              <a:pathLst>
                <a:path h="1654060" w="1689752">
                  <a:moveTo>
                    <a:pt x="0" y="0"/>
                  </a:moveTo>
                  <a:lnTo>
                    <a:pt x="1689752" y="0"/>
                  </a:lnTo>
                  <a:lnTo>
                    <a:pt x="1689752" y="1654060"/>
                  </a:lnTo>
                  <a:lnTo>
                    <a:pt x="0" y="1654060"/>
                  </a:lnTo>
                  <a:close/>
                </a:path>
              </a:pathLst>
            </a:custGeom>
            <a:solidFill>
              <a:srgbClr val="000000">
                <a:alpha val="0"/>
              </a:srgbClr>
            </a:solidFill>
            <a:ln w="19050" cap="sq">
              <a:solidFill>
                <a:srgbClr val="F1E9E3"/>
              </a:solidFill>
              <a:prstDash val="solid"/>
              <a:miter/>
            </a:ln>
          </p:spPr>
        </p:sp>
        <p:sp>
          <p:nvSpPr>
            <p:cNvPr name="TextBox 5" id="5"/>
            <p:cNvSpPr txBox="true"/>
            <p:nvPr/>
          </p:nvSpPr>
          <p:spPr>
            <a:xfrm>
              <a:off x="0" y="-38100"/>
              <a:ext cx="1689752" cy="1692160"/>
            </a:xfrm>
            <a:prstGeom prst="rect">
              <a:avLst/>
            </a:prstGeom>
          </p:spPr>
          <p:txBody>
            <a:bodyPr anchor="ctr" rtlCol="false" tIns="50800" lIns="50800" bIns="50800" rIns="50800"/>
            <a:lstStyle/>
            <a:p>
              <a:pPr algn="ctr">
                <a:lnSpc>
                  <a:spcPts val="3499"/>
                </a:lnSpc>
              </a:pPr>
            </a:p>
          </p:txBody>
        </p:sp>
      </p:grpSp>
      <p:grpSp>
        <p:nvGrpSpPr>
          <p:cNvPr name="Group 6" id="6"/>
          <p:cNvGrpSpPr/>
          <p:nvPr/>
        </p:nvGrpSpPr>
        <p:grpSpPr>
          <a:xfrm rot="0">
            <a:off x="11184200" y="2050404"/>
            <a:ext cx="6508680" cy="6263825"/>
            <a:chOff x="0" y="0"/>
            <a:chExt cx="8678240" cy="8351766"/>
          </a:xfrm>
        </p:grpSpPr>
        <p:pic>
          <p:nvPicPr>
            <p:cNvPr name="Picture 7" id="7"/>
            <p:cNvPicPr>
              <a:picLocks noChangeAspect="true"/>
            </p:cNvPicPr>
            <p:nvPr/>
          </p:nvPicPr>
          <p:blipFill>
            <a:blip r:embed="rId3"/>
            <a:srcRect l="0" t="1880" r="0" b="1880"/>
            <a:stretch>
              <a:fillRect/>
            </a:stretch>
          </p:blipFill>
          <p:spPr>
            <a:xfrm flipH="false" flipV="false">
              <a:off x="0" y="0"/>
              <a:ext cx="8678240" cy="8351766"/>
            </a:xfrm>
            <a:prstGeom prst="rect">
              <a:avLst/>
            </a:prstGeom>
          </p:spPr>
        </p:pic>
      </p:grpSp>
      <p:sp>
        <p:nvSpPr>
          <p:cNvPr name="Freeform 8" id="8"/>
          <p:cNvSpPr/>
          <p:nvPr/>
        </p:nvSpPr>
        <p:spPr>
          <a:xfrm flipH="false" flipV="false" rot="0">
            <a:off x="10016955" y="8314229"/>
            <a:ext cx="4080399" cy="2784873"/>
          </a:xfrm>
          <a:custGeom>
            <a:avLst/>
            <a:gdLst/>
            <a:ahLst/>
            <a:cxnLst/>
            <a:rect r="r" b="b" t="t" l="l"/>
            <a:pathLst>
              <a:path h="2784873" w="4080399">
                <a:moveTo>
                  <a:pt x="0" y="0"/>
                </a:moveTo>
                <a:lnTo>
                  <a:pt x="4080399" y="0"/>
                </a:lnTo>
                <a:lnTo>
                  <a:pt x="4080399" y="2784873"/>
                </a:lnTo>
                <a:lnTo>
                  <a:pt x="0" y="278487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16706512" y="7838196"/>
            <a:ext cx="749536" cy="952066"/>
          </a:xfrm>
          <a:custGeom>
            <a:avLst/>
            <a:gdLst/>
            <a:ahLst/>
            <a:cxnLst/>
            <a:rect r="r" b="b" t="t" l="l"/>
            <a:pathLst>
              <a:path h="952066" w="749536">
                <a:moveTo>
                  <a:pt x="0" y="0"/>
                </a:moveTo>
                <a:lnTo>
                  <a:pt x="749535" y="0"/>
                </a:lnTo>
                <a:lnTo>
                  <a:pt x="749535" y="952066"/>
                </a:lnTo>
                <a:lnTo>
                  <a:pt x="0" y="95206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0" id="10"/>
          <p:cNvSpPr/>
          <p:nvPr/>
        </p:nvSpPr>
        <p:spPr>
          <a:xfrm flipH="false" flipV="false" rot="0">
            <a:off x="17219215" y="8552729"/>
            <a:ext cx="473665" cy="601653"/>
          </a:xfrm>
          <a:custGeom>
            <a:avLst/>
            <a:gdLst/>
            <a:ahLst/>
            <a:cxnLst/>
            <a:rect r="r" b="b" t="t" l="l"/>
            <a:pathLst>
              <a:path h="601653" w="473665">
                <a:moveTo>
                  <a:pt x="0" y="0"/>
                </a:moveTo>
                <a:lnTo>
                  <a:pt x="473665" y="0"/>
                </a:lnTo>
                <a:lnTo>
                  <a:pt x="473665" y="601653"/>
                </a:lnTo>
                <a:lnTo>
                  <a:pt x="0" y="60165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1" id="11"/>
          <p:cNvSpPr/>
          <p:nvPr/>
        </p:nvSpPr>
        <p:spPr>
          <a:xfrm flipH="false" flipV="false" rot="0">
            <a:off x="10016955" y="1176493"/>
            <a:ext cx="2334490" cy="1625654"/>
          </a:xfrm>
          <a:custGeom>
            <a:avLst/>
            <a:gdLst/>
            <a:ahLst/>
            <a:cxnLst/>
            <a:rect r="r" b="b" t="t" l="l"/>
            <a:pathLst>
              <a:path h="1625654" w="2334490">
                <a:moveTo>
                  <a:pt x="0" y="0"/>
                </a:moveTo>
                <a:lnTo>
                  <a:pt x="2334489" y="0"/>
                </a:lnTo>
                <a:lnTo>
                  <a:pt x="2334489" y="1625654"/>
                </a:lnTo>
                <a:lnTo>
                  <a:pt x="0" y="162565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2" id="12"/>
          <p:cNvSpPr txBox="true"/>
          <p:nvPr/>
        </p:nvSpPr>
        <p:spPr>
          <a:xfrm rot="0">
            <a:off x="1137646" y="102696"/>
            <a:ext cx="7736244" cy="1489075"/>
          </a:xfrm>
          <a:prstGeom prst="rect">
            <a:avLst/>
          </a:prstGeom>
        </p:spPr>
        <p:txBody>
          <a:bodyPr anchor="t" rtlCol="false" tIns="0" lIns="0" bIns="0" rIns="0">
            <a:spAutoFit/>
          </a:bodyPr>
          <a:lstStyle/>
          <a:p>
            <a:pPr algn="ctr">
              <a:lnSpc>
                <a:spcPts val="10699"/>
              </a:lnSpc>
            </a:pPr>
            <a:r>
              <a:rPr lang="en-US" sz="9999">
                <a:solidFill>
                  <a:srgbClr val="000000"/>
                </a:solidFill>
                <a:latin typeface="Bryndan Write"/>
              </a:rPr>
              <a:t>Methodology</a:t>
            </a:r>
          </a:p>
        </p:txBody>
      </p:sp>
      <p:sp>
        <p:nvSpPr>
          <p:cNvPr name="TextBox 13" id="13"/>
          <p:cNvSpPr txBox="true"/>
          <p:nvPr/>
        </p:nvSpPr>
        <p:spPr>
          <a:xfrm rot="0">
            <a:off x="679195" y="1299880"/>
            <a:ext cx="9685919" cy="8860010"/>
          </a:xfrm>
          <a:prstGeom prst="rect">
            <a:avLst/>
          </a:prstGeom>
        </p:spPr>
        <p:txBody>
          <a:bodyPr anchor="t" rtlCol="false" tIns="0" lIns="0" bIns="0" rIns="0">
            <a:spAutoFit/>
          </a:bodyPr>
          <a:lstStyle/>
          <a:p>
            <a:pPr>
              <a:lnSpc>
                <a:spcPts val="4700"/>
              </a:lnSpc>
            </a:pPr>
            <a:r>
              <a:rPr lang="en-US" sz="2866">
                <a:solidFill>
                  <a:srgbClr val="000000"/>
                </a:solidFill>
                <a:latin typeface="Bryndan Write"/>
              </a:rPr>
              <a:t>Employed the student-teacher perceptron learning technique to classify SARC training samples based on confidence (logit score) and created three new datasets: iSarcasm + 10,000 SARC training examples misclassified with the lowest confidence (Easy SARC Examples), iSarcasm + 10,000 SARC training examples misclassified with the highest confidence (Hard SARC Examples), and iSarcasm + 10,000 random SARC examples. They found that using the dataset with easy SARC examples outperforms the baseline. Additionally, they investigated the effectiveness of various loss functions in enhancing sarcasm detection performance and found that alternative loss functions, particularly Weighted Cross Entropy Loss, can improve sarcasm detection performance compared to the standard Cross Entropy Loss.</a:t>
            </a:r>
          </a:p>
        </p:txBody>
      </p:sp>
    </p:spTree>
  </p:cSld>
  <p:clrMapOvr>
    <a:masterClrMapping/>
  </p:clrMapOvr>
</p:sld>
</file>

<file path=ppt/slides/slide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DAF2LuduO6Y</dc:identifier>
  <dcterms:modified xsi:type="dcterms:W3CDTF">2011-08-01T06:04:30Z</dcterms:modified>
  <cp:revision>1</cp:revision>
  <dc:title>Sarcasm detection using NLP</dc:title>
</cp:coreProperties>
</file>

<file path=docProps/thumbnail.jpeg>
</file>